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73" r:id="rId5"/>
    <p:sldId id="271" r:id="rId6"/>
    <p:sldId id="261" r:id="rId7"/>
    <p:sldId id="262" r:id="rId8"/>
    <p:sldId id="275" r:id="rId9"/>
    <p:sldId id="264" r:id="rId10"/>
    <p:sldId id="274" r:id="rId11"/>
    <p:sldId id="263" r:id="rId12"/>
    <p:sldId id="265" r:id="rId13"/>
    <p:sldId id="266" r:id="rId14"/>
    <p:sldId id="267" r:id="rId15"/>
    <p:sldId id="268" r:id="rId16"/>
    <p:sldId id="269" r:id="rId17"/>
    <p:sldId id="270" r:id="rId18"/>
    <p:sldId id="276"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p:scale>
          <a:sx n="70" d="100"/>
          <a:sy n="70" d="100"/>
        </p:scale>
        <p:origin x="-51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F725AA-C461-487D-9E09-808909A81E91}"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363786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725AA-C461-487D-9E09-808909A81E91}"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25774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725AA-C461-487D-9E09-808909A81E91}"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230075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F725AA-C461-487D-9E09-808909A81E91}"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409453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725AA-C461-487D-9E09-808909A81E91}"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77422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F725AA-C461-487D-9E09-808909A81E91}"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302004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F725AA-C461-487D-9E09-808909A81E91}"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161759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F725AA-C461-487D-9E09-808909A81E91}"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13270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F725AA-C461-487D-9E09-808909A81E91}"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381436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725AA-C461-487D-9E09-808909A81E91}"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225920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725AA-C461-487D-9E09-808909A81E91}"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A0BD2-5ED2-40E2-B74F-AA79BAB7AA3C}" type="slidenum">
              <a:rPr lang="en-US" smtClean="0"/>
              <a:t>‹#›</a:t>
            </a:fld>
            <a:endParaRPr lang="en-US"/>
          </a:p>
        </p:txBody>
      </p:sp>
    </p:spTree>
    <p:extLst>
      <p:ext uri="{BB962C8B-B14F-4D97-AF65-F5344CB8AC3E}">
        <p14:creationId xmlns:p14="http://schemas.microsoft.com/office/powerpoint/2010/main" val="24162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725AA-C461-487D-9E09-808909A81E91}" type="datetimeFigureOut">
              <a:rPr lang="en-US" smtClean="0"/>
              <a:t>4/29/2020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A0BD2-5ED2-40E2-B74F-AA79BAB7AA3C}" type="slidenum">
              <a:rPr lang="en-US" smtClean="0"/>
              <a:t>‹#›</a:t>
            </a:fld>
            <a:endParaRPr lang="en-US"/>
          </a:p>
        </p:txBody>
      </p:sp>
    </p:spTree>
    <p:extLst>
      <p:ext uri="{BB962C8B-B14F-4D97-AF65-F5344CB8AC3E}">
        <p14:creationId xmlns:p14="http://schemas.microsoft.com/office/powerpoint/2010/main" val="3680785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53"/>
            <a:ext cx="12192000" cy="6857999"/>
          </a:xfrm>
          <a:prstGeom prst="rect">
            <a:avLst/>
          </a:prstGeom>
        </p:spPr>
      </p:pic>
      <p:sp>
        <p:nvSpPr>
          <p:cNvPr id="3" name="TextBox 2"/>
          <p:cNvSpPr txBox="1"/>
          <p:nvPr/>
        </p:nvSpPr>
        <p:spPr>
          <a:xfrm>
            <a:off x="986826" y="2245223"/>
            <a:ext cx="4445252" cy="2585323"/>
          </a:xfrm>
          <a:prstGeom prst="rect">
            <a:avLst/>
          </a:prstGeom>
          <a:noFill/>
        </p:spPr>
        <p:txBody>
          <a:bodyPr wrap="square" rtlCol="0">
            <a:spAutoFit/>
          </a:bodyPr>
          <a:lstStyle/>
          <a:p>
            <a:pPr algn="ctr"/>
            <a:r>
              <a:rPr lang="en-US" sz="4800" b="1" dirty="0" smtClean="0">
                <a:solidFill>
                  <a:srgbClr val="360000"/>
                </a:solidFill>
                <a:latin typeface="Tw Cen MT Condensed Extra Bold" panose="020B0803020202020204" pitchFamily="34" charset="0"/>
              </a:rPr>
              <a:t>TRIBALS,DIKUS AND THE VISION OF A GOLDEN AGE</a:t>
            </a:r>
          </a:p>
          <a:p>
            <a:endParaRPr lang="en-US" dirty="0">
              <a:solidFill>
                <a:srgbClr val="360000"/>
              </a:solidFill>
            </a:endParaRPr>
          </a:p>
        </p:txBody>
      </p:sp>
      <p:sp>
        <p:nvSpPr>
          <p:cNvPr id="4" name="TextBox 3"/>
          <p:cNvSpPr txBox="1"/>
          <p:nvPr/>
        </p:nvSpPr>
        <p:spPr>
          <a:xfrm>
            <a:off x="1303694" y="1520969"/>
            <a:ext cx="4101220" cy="738664"/>
          </a:xfrm>
          <a:prstGeom prst="rect">
            <a:avLst/>
          </a:prstGeom>
          <a:noFill/>
        </p:spPr>
        <p:txBody>
          <a:bodyPr wrap="square" rtlCol="0">
            <a:spAutoFit/>
          </a:bodyPr>
          <a:lstStyle/>
          <a:p>
            <a:r>
              <a:rPr lang="en-US" sz="2400" dirty="0" smtClean="0">
                <a:solidFill>
                  <a:srgbClr val="360000"/>
                </a:solidFill>
                <a:latin typeface="Tw Cen MT Condensed Extra Bold" panose="020B0803020202020204" pitchFamily="34" charset="0"/>
              </a:rPr>
              <a:t>CLASS VIII HISTORY CHAPTER 4</a:t>
            </a:r>
          </a:p>
          <a:p>
            <a:endParaRPr lang="en-US" dirty="0">
              <a:solidFill>
                <a:srgbClr val="360000"/>
              </a:solidFill>
            </a:endParaRPr>
          </a:p>
        </p:txBody>
      </p:sp>
      <p:sp>
        <p:nvSpPr>
          <p:cNvPr id="5" name="TextBox 4"/>
          <p:cNvSpPr txBox="1"/>
          <p:nvPr/>
        </p:nvSpPr>
        <p:spPr>
          <a:xfrm>
            <a:off x="932508" y="4814934"/>
            <a:ext cx="4597652" cy="461665"/>
          </a:xfrm>
          <a:prstGeom prst="rect">
            <a:avLst/>
          </a:prstGeom>
          <a:noFill/>
        </p:spPr>
        <p:txBody>
          <a:bodyPr wrap="square" rtlCol="0">
            <a:spAutoFit/>
          </a:bodyPr>
          <a:lstStyle/>
          <a:p>
            <a:pPr algn="ctr"/>
            <a:r>
              <a:rPr lang="en-US" sz="2400" dirty="0" smtClean="0">
                <a:solidFill>
                  <a:srgbClr val="360000"/>
                </a:solidFill>
                <a:latin typeface="Tw Cen MT Condensed Extra Bold" panose="020B0803020202020204" pitchFamily="34" charset="0"/>
              </a:rPr>
              <a:t>MODULE 2/2 </a:t>
            </a:r>
            <a:endParaRPr lang="en-US" dirty="0">
              <a:solidFill>
                <a:srgbClr val="360000"/>
              </a:solidFill>
            </a:endParaRPr>
          </a:p>
        </p:txBody>
      </p:sp>
    </p:spTree>
    <p:extLst>
      <p:ext uri="{BB962C8B-B14F-4D97-AF65-F5344CB8AC3E}">
        <p14:creationId xmlns:p14="http://schemas.microsoft.com/office/powerpoint/2010/main" val="263740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521798" y="1733539"/>
            <a:ext cx="7088863" cy="3477875"/>
          </a:xfrm>
          <a:prstGeom prst="rect">
            <a:avLst/>
          </a:prstGeom>
          <a:noFill/>
        </p:spPr>
        <p:txBody>
          <a:bodyPr wrap="square" rtlCol="0">
            <a:spAutoFit/>
          </a:bodyPr>
          <a:lstStyle/>
          <a:p>
            <a:pPr algn="ctr"/>
            <a:r>
              <a:rPr lang="en-US" sz="2000" b="1" dirty="0" smtClean="0">
                <a:solidFill>
                  <a:srgbClr val="360000"/>
                </a:solidFill>
              </a:rPr>
              <a:t> A CLOSER LOOK</a:t>
            </a:r>
          </a:p>
          <a:p>
            <a:pPr algn="ctr"/>
            <a:r>
              <a:rPr lang="en-US" sz="2000" b="1" dirty="0" smtClean="0">
                <a:solidFill>
                  <a:srgbClr val="360000"/>
                </a:solidFill>
              </a:rPr>
              <a:t>BIRSA MUNDA</a:t>
            </a:r>
          </a:p>
          <a:p>
            <a:pPr algn="ctr"/>
            <a:endParaRPr lang="en-US" sz="2000" b="1" dirty="0" smtClean="0">
              <a:solidFill>
                <a:srgbClr val="360000"/>
              </a:solidFill>
            </a:endParaRPr>
          </a:p>
          <a:p>
            <a:pPr marL="342900" lvl="0" indent="-342900">
              <a:buFont typeface="Arial" panose="020B0604020202020204" pitchFamily="34" charset="0"/>
              <a:buChar char="•"/>
            </a:pPr>
            <a:r>
              <a:rPr lang="en-US" sz="2000" b="1" dirty="0" smtClean="0">
                <a:solidFill>
                  <a:srgbClr val="360000"/>
                </a:solidFill>
              </a:rPr>
              <a:t>Birsa </a:t>
            </a:r>
            <a:r>
              <a:rPr lang="en-US" sz="2000" b="1" dirty="0">
                <a:solidFill>
                  <a:srgbClr val="360000"/>
                </a:solidFill>
              </a:rPr>
              <a:t>Munda declared that God had appointed him to save his people from trouble, to free them from the slavery of dikus (foreigners, robbers).</a:t>
            </a:r>
          </a:p>
          <a:p>
            <a:pPr marL="342900" lvl="0" indent="-342900">
              <a:buFont typeface="Arial" panose="020B0604020202020204" pitchFamily="34" charset="0"/>
              <a:buChar char="•"/>
            </a:pPr>
            <a:r>
              <a:rPr lang="en-US" sz="2000" b="1" dirty="0">
                <a:solidFill>
                  <a:srgbClr val="360000"/>
                </a:solidFill>
              </a:rPr>
              <a:t>Thousands became the followers of Birsa.</a:t>
            </a:r>
          </a:p>
          <a:p>
            <a:pPr marL="342900" lvl="0" indent="-342900">
              <a:buFont typeface="Arial" panose="020B0604020202020204" pitchFamily="34" charset="0"/>
              <a:buChar char="•"/>
            </a:pPr>
            <a:r>
              <a:rPr lang="en-US" sz="2000" b="1" dirty="0">
                <a:solidFill>
                  <a:srgbClr val="360000"/>
                </a:solidFill>
              </a:rPr>
              <a:t>A movement began under the leadership of Birsa; the political aims of the Birsa Movement were to drive out Christian missionaries, moneylenders, Hindu landlords, and the government, and to set up a Munda Raj</a:t>
            </a:r>
            <a:r>
              <a:rPr lang="en-US" sz="2000" b="1" dirty="0" smtClean="0">
                <a:solidFill>
                  <a:srgbClr val="360000"/>
                </a:solidFill>
              </a:rPr>
              <a:t>.</a:t>
            </a:r>
            <a:endParaRPr lang="en-US" sz="2000" b="1" dirty="0">
              <a:solidFill>
                <a:srgbClr val="360000"/>
              </a:solidFill>
            </a:endParaRPr>
          </a:p>
        </p:txBody>
      </p:sp>
    </p:spTree>
    <p:extLst>
      <p:ext uri="{BB962C8B-B14F-4D97-AF65-F5344CB8AC3E}">
        <p14:creationId xmlns:p14="http://schemas.microsoft.com/office/powerpoint/2010/main" val="338171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extBox 6"/>
          <p:cNvSpPr txBox="1"/>
          <p:nvPr/>
        </p:nvSpPr>
        <p:spPr>
          <a:xfrm>
            <a:off x="3521798" y="2037023"/>
            <a:ext cx="7088863" cy="2862322"/>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a:solidFill>
                  <a:srgbClr val="360000"/>
                </a:solidFill>
              </a:rPr>
              <a:t>As the movement spread, British government officials arrested Birsa in 1895, and in 1897, he was released.</a:t>
            </a:r>
          </a:p>
          <a:p>
            <a:pPr marL="342900" lvl="0" indent="-342900">
              <a:buFont typeface="Arial" panose="020B0604020202020204" pitchFamily="34" charset="0"/>
              <a:buChar char="•"/>
            </a:pPr>
            <a:r>
              <a:rPr lang="en-US" sz="2000" b="1" dirty="0">
                <a:solidFill>
                  <a:srgbClr val="360000"/>
                </a:solidFill>
              </a:rPr>
              <a:t>He then toured the villages to gather support for his movement. He urged people to destroy the </a:t>
            </a:r>
            <a:r>
              <a:rPr lang="en-US" sz="2000" b="1" i="1" dirty="0">
                <a:solidFill>
                  <a:srgbClr val="360000"/>
                </a:solidFill>
              </a:rPr>
              <a:t>Ravanas</a:t>
            </a:r>
            <a:r>
              <a:rPr lang="en-US" sz="2000" b="1" dirty="0">
                <a:solidFill>
                  <a:srgbClr val="360000"/>
                </a:solidFill>
              </a:rPr>
              <a:t> (European devils) and establish an independent kingdom under his leadership.</a:t>
            </a:r>
          </a:p>
          <a:p>
            <a:pPr marL="342900" lvl="0" indent="-342900">
              <a:buFont typeface="Arial" panose="020B0604020202020204" pitchFamily="34" charset="0"/>
              <a:buChar char="•"/>
            </a:pPr>
            <a:r>
              <a:rPr lang="en-US" sz="2000" b="1" dirty="0">
                <a:solidFill>
                  <a:srgbClr val="360000"/>
                </a:solidFill>
              </a:rPr>
              <a:t>Birsa died in 1900 and the movement initiated by him faded out, but historians even today study it as an important and popular event in the story of British-ruled India</a:t>
            </a:r>
            <a:r>
              <a:rPr lang="en-US" sz="2000" b="1" dirty="0" smtClean="0">
                <a:solidFill>
                  <a:srgbClr val="360000"/>
                </a:solidFill>
              </a:rPr>
              <a:t>.</a:t>
            </a:r>
            <a:r>
              <a:rPr lang="en-US" sz="2000" b="1" dirty="0">
                <a:solidFill>
                  <a:srgbClr val="360000"/>
                </a:solidFill>
              </a:rPr>
              <a:t> </a:t>
            </a:r>
          </a:p>
        </p:txBody>
      </p:sp>
    </p:spTree>
    <p:extLst>
      <p:ext uri="{BB962C8B-B14F-4D97-AF65-F5344CB8AC3E}">
        <p14:creationId xmlns:p14="http://schemas.microsoft.com/office/powerpoint/2010/main" val="690550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855" y="301666"/>
            <a:ext cx="9370289" cy="6254670"/>
          </a:xfrm>
          <a:prstGeom prst="rect">
            <a:avLst/>
          </a:prstGeom>
        </p:spPr>
      </p:pic>
    </p:spTree>
    <p:extLst>
      <p:ext uri="{BB962C8B-B14F-4D97-AF65-F5344CB8AC3E}">
        <p14:creationId xmlns:p14="http://schemas.microsoft.com/office/powerpoint/2010/main" val="733897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1500" y="439882"/>
            <a:ext cx="8508999" cy="5978237"/>
          </a:xfrm>
          <a:prstGeom prst="rect">
            <a:avLst/>
          </a:prstGeom>
        </p:spPr>
      </p:pic>
    </p:spTree>
    <p:extLst>
      <p:ext uri="{BB962C8B-B14F-4D97-AF65-F5344CB8AC3E}">
        <p14:creationId xmlns:p14="http://schemas.microsoft.com/office/powerpoint/2010/main" val="377462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10" y="414131"/>
            <a:ext cx="11448490" cy="6024769"/>
          </a:xfrm>
          <a:prstGeom prst="rect">
            <a:avLst/>
          </a:prstGeom>
        </p:spPr>
      </p:pic>
    </p:spTree>
    <p:extLst>
      <p:ext uri="{BB962C8B-B14F-4D97-AF65-F5344CB8AC3E}">
        <p14:creationId xmlns:p14="http://schemas.microsoft.com/office/powerpoint/2010/main" val="114855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1" y="419100"/>
            <a:ext cx="5702300" cy="5918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265" y="419100"/>
            <a:ext cx="5714435" cy="5918200"/>
          </a:xfrm>
          <a:prstGeom prst="rect">
            <a:avLst/>
          </a:prstGeom>
        </p:spPr>
      </p:pic>
    </p:spTree>
    <p:extLst>
      <p:ext uri="{BB962C8B-B14F-4D97-AF65-F5344CB8AC3E}">
        <p14:creationId xmlns:p14="http://schemas.microsoft.com/office/powerpoint/2010/main" val="188440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 y="352931"/>
            <a:ext cx="11470597" cy="6136769"/>
          </a:xfrm>
          <a:prstGeom prst="rect">
            <a:avLst/>
          </a:prstGeom>
        </p:spPr>
      </p:pic>
    </p:spTree>
    <p:extLst>
      <p:ext uri="{BB962C8B-B14F-4D97-AF65-F5344CB8AC3E}">
        <p14:creationId xmlns:p14="http://schemas.microsoft.com/office/powerpoint/2010/main" val="359536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00" y="127383"/>
            <a:ext cx="5981700" cy="66022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400" y="488121"/>
            <a:ext cx="4699000" cy="5652387"/>
          </a:xfrm>
          <a:prstGeom prst="rect">
            <a:avLst/>
          </a:prstGeom>
        </p:spPr>
      </p:pic>
      <p:sp>
        <p:nvSpPr>
          <p:cNvPr id="5" name="TextBox 4"/>
          <p:cNvSpPr txBox="1"/>
          <p:nvPr/>
        </p:nvSpPr>
        <p:spPr>
          <a:xfrm>
            <a:off x="7130414" y="6299200"/>
            <a:ext cx="4182717" cy="400110"/>
          </a:xfrm>
          <a:prstGeom prst="rect">
            <a:avLst/>
          </a:prstGeom>
          <a:noFill/>
        </p:spPr>
        <p:txBody>
          <a:bodyPr wrap="square" rtlCol="0">
            <a:spAutoFit/>
          </a:bodyPr>
          <a:lstStyle/>
          <a:p>
            <a:pPr algn="ctr"/>
            <a:r>
              <a:rPr lang="en-US" sz="2000" b="1" dirty="0" smtClean="0"/>
              <a:t>BIRSA MUNDA</a:t>
            </a:r>
            <a:endParaRPr lang="en-US" sz="2000" b="1" dirty="0"/>
          </a:p>
        </p:txBody>
      </p:sp>
    </p:spTree>
    <p:extLst>
      <p:ext uri="{BB962C8B-B14F-4D97-AF65-F5344CB8AC3E}">
        <p14:creationId xmlns:p14="http://schemas.microsoft.com/office/powerpoint/2010/main" val="14182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p:cNvSpPr txBox="1"/>
          <p:nvPr/>
        </p:nvSpPr>
        <p:spPr>
          <a:xfrm>
            <a:off x="673100" y="762000"/>
            <a:ext cx="4686300" cy="7155805"/>
          </a:xfrm>
          <a:prstGeom prst="rect">
            <a:avLst/>
          </a:prstGeom>
          <a:noFill/>
        </p:spPr>
        <p:txBody>
          <a:bodyPr wrap="square" rtlCol="0">
            <a:spAutoFit/>
          </a:bodyPr>
          <a:lstStyle/>
          <a:p>
            <a:pPr algn="ctr"/>
            <a:r>
              <a:rPr lang="en-US" sz="3000" b="1" u="sng" dirty="0" smtClean="0">
                <a:solidFill>
                  <a:srgbClr val="360000"/>
                </a:solidFill>
              </a:rPr>
              <a:t>LET US </a:t>
            </a:r>
            <a:r>
              <a:rPr lang="en-US" sz="3000" b="1" u="sng" dirty="0" smtClean="0">
                <a:solidFill>
                  <a:srgbClr val="360000"/>
                </a:solidFill>
              </a:rPr>
              <a:t>RECALL</a:t>
            </a:r>
          </a:p>
          <a:p>
            <a:pPr algn="ctr"/>
            <a:endParaRPr lang="en-US" sz="2700" b="1" dirty="0" smtClean="0">
              <a:solidFill>
                <a:srgbClr val="360000"/>
              </a:solidFill>
            </a:endParaRPr>
          </a:p>
          <a:p>
            <a:pPr marL="457200" indent="-457200">
              <a:buFont typeface="Arial" pitchFamily="34" charset="0"/>
              <a:buChar char="•"/>
            </a:pPr>
            <a:r>
              <a:rPr lang="en-US" sz="2700" b="1" dirty="0" smtClean="0">
                <a:solidFill>
                  <a:srgbClr val="360000"/>
                </a:solidFill>
              </a:rPr>
              <a:t>FOREST LAWS AND THEIR </a:t>
            </a:r>
            <a:r>
              <a:rPr lang="en-US" sz="2700" b="1" dirty="0" smtClean="0">
                <a:solidFill>
                  <a:srgbClr val="360000"/>
                </a:solidFill>
              </a:rPr>
              <a:t>IMPACT</a:t>
            </a:r>
            <a:endParaRPr lang="en-US" sz="2700" b="1" dirty="0" smtClean="0">
              <a:solidFill>
                <a:srgbClr val="360000"/>
              </a:solidFill>
            </a:endParaRPr>
          </a:p>
          <a:p>
            <a:pPr marL="457200" indent="-457200">
              <a:buFont typeface="Arial" pitchFamily="34" charset="0"/>
              <a:buChar char="•"/>
            </a:pPr>
            <a:r>
              <a:rPr lang="en-US" sz="2700" b="1" dirty="0" smtClean="0">
                <a:solidFill>
                  <a:srgbClr val="360000"/>
                </a:solidFill>
              </a:rPr>
              <a:t>THE PROBLEM WITH TRADE</a:t>
            </a:r>
          </a:p>
          <a:p>
            <a:pPr marL="457200" indent="-457200">
              <a:buFont typeface="Arial" pitchFamily="34" charset="0"/>
              <a:buChar char="•"/>
            </a:pPr>
            <a:r>
              <a:rPr lang="en-US" sz="2700" b="1" dirty="0" smtClean="0">
                <a:solidFill>
                  <a:srgbClr val="360000"/>
                </a:solidFill>
              </a:rPr>
              <a:t>THE PLIGHT OF SILK GROWERS</a:t>
            </a:r>
          </a:p>
          <a:p>
            <a:pPr marL="457200" indent="-457200">
              <a:buFont typeface="Arial" pitchFamily="34" charset="0"/>
              <a:buChar char="•"/>
            </a:pPr>
            <a:r>
              <a:rPr lang="en-US" sz="2700" b="1" dirty="0" smtClean="0">
                <a:solidFill>
                  <a:srgbClr val="360000"/>
                </a:solidFill>
              </a:rPr>
              <a:t>POPULAR TRIBAL REVOLTS </a:t>
            </a:r>
          </a:p>
          <a:p>
            <a:pPr marL="457200" indent="-457200">
              <a:buFont typeface="Arial" pitchFamily="34" charset="0"/>
              <a:buChar char="•"/>
            </a:pPr>
            <a:r>
              <a:rPr lang="en-US" sz="2700" b="1" dirty="0" smtClean="0">
                <a:solidFill>
                  <a:srgbClr val="360000"/>
                </a:solidFill>
              </a:rPr>
              <a:t>BIRSA MUNDAS PARTICIPATION MUNDA </a:t>
            </a:r>
            <a:r>
              <a:rPr lang="en-US" sz="2700" b="1" dirty="0" smtClean="0">
                <a:solidFill>
                  <a:srgbClr val="360000"/>
                </a:solidFill>
              </a:rPr>
              <a:t>REVOLT</a:t>
            </a:r>
            <a:endParaRPr lang="en-US" sz="2700" b="1" dirty="0" smtClean="0">
              <a:solidFill>
                <a:srgbClr val="360000"/>
              </a:solidFill>
            </a:endParaRPr>
          </a:p>
          <a:p>
            <a:pPr marL="457200" indent="-457200" algn="ctr">
              <a:buFont typeface="Arial" pitchFamily="34" charset="0"/>
              <a:buChar char="•"/>
            </a:pPr>
            <a:endParaRPr lang="en-US" sz="2700" b="1" dirty="0">
              <a:solidFill>
                <a:schemeClr val="bg1"/>
              </a:solidFill>
            </a:endParaRPr>
          </a:p>
          <a:p>
            <a:pPr algn="ctr"/>
            <a:endParaRPr lang="en-US" sz="2700" b="1" dirty="0" smtClean="0">
              <a:solidFill>
                <a:schemeClr val="bg1"/>
              </a:solidFill>
            </a:endParaRPr>
          </a:p>
          <a:p>
            <a:pPr algn="ctr"/>
            <a:endParaRPr lang="en-US" sz="2700" b="1" dirty="0">
              <a:solidFill>
                <a:schemeClr val="bg1"/>
              </a:solidFill>
            </a:endParaRPr>
          </a:p>
          <a:p>
            <a:pPr algn="ctr"/>
            <a:endParaRPr lang="en-US" sz="2700" b="1" dirty="0" smtClean="0">
              <a:solidFill>
                <a:schemeClr val="bg1"/>
              </a:solidFill>
            </a:endParaRPr>
          </a:p>
          <a:p>
            <a:pPr algn="ctr"/>
            <a:endParaRPr lang="en-US" sz="2700" b="1" dirty="0">
              <a:solidFill>
                <a:schemeClr val="bg1"/>
              </a:solidFill>
            </a:endParaRPr>
          </a:p>
          <a:p>
            <a:pPr algn="ctr"/>
            <a:endParaRPr lang="en-US" sz="2700" b="1" dirty="0">
              <a:solidFill>
                <a:schemeClr val="bg1"/>
              </a:solidFill>
            </a:endParaRPr>
          </a:p>
        </p:txBody>
      </p:sp>
    </p:spTree>
    <p:extLst>
      <p:ext uri="{BB962C8B-B14F-4D97-AF65-F5344CB8AC3E}">
        <p14:creationId xmlns:p14="http://schemas.microsoft.com/office/powerpoint/2010/main" val="96930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p:cNvSpPr txBox="1"/>
          <p:nvPr/>
        </p:nvSpPr>
        <p:spPr>
          <a:xfrm>
            <a:off x="673100" y="830240"/>
            <a:ext cx="4686300" cy="5078313"/>
          </a:xfrm>
          <a:prstGeom prst="rect">
            <a:avLst/>
          </a:prstGeom>
          <a:noFill/>
        </p:spPr>
        <p:txBody>
          <a:bodyPr wrap="square" rtlCol="0">
            <a:spAutoFit/>
          </a:bodyPr>
          <a:lstStyle/>
          <a:p>
            <a:pPr algn="ctr"/>
            <a:r>
              <a:rPr lang="en-US" sz="3000" b="1" u="sng" dirty="0" smtClean="0">
                <a:solidFill>
                  <a:srgbClr val="360000"/>
                </a:solidFill>
              </a:rPr>
              <a:t>LET US DISCUSS</a:t>
            </a:r>
          </a:p>
          <a:p>
            <a:pPr algn="ctr"/>
            <a:endParaRPr lang="en-US" sz="2700" b="1" dirty="0" smtClean="0">
              <a:solidFill>
                <a:srgbClr val="360000"/>
              </a:solidFill>
            </a:endParaRPr>
          </a:p>
          <a:p>
            <a:pPr marL="457200" indent="-457200">
              <a:buFont typeface="Arial" pitchFamily="34" charset="0"/>
              <a:buChar char="•"/>
            </a:pPr>
            <a:r>
              <a:rPr lang="en-US" sz="2700" b="1" dirty="0" smtClean="0">
                <a:solidFill>
                  <a:srgbClr val="360000"/>
                </a:solidFill>
              </a:rPr>
              <a:t>WHAT  WAS THE MAIN ACTIVITY OF SANTHALS OF HAZARIBAGH?</a:t>
            </a:r>
          </a:p>
          <a:p>
            <a:pPr marL="457200" indent="-457200">
              <a:buFont typeface="Arial" pitchFamily="34" charset="0"/>
              <a:buChar char="•"/>
            </a:pPr>
            <a:r>
              <a:rPr lang="en-US" sz="2700" b="1" dirty="0" smtClean="0">
                <a:solidFill>
                  <a:srgbClr val="360000"/>
                </a:solidFill>
              </a:rPr>
              <a:t>WHO WERE CONSIDRED AS ENEMIES FOR THE TRIBALS?</a:t>
            </a:r>
          </a:p>
          <a:p>
            <a:pPr marL="457200" indent="-457200">
              <a:buFont typeface="Arial" pitchFamily="34" charset="0"/>
              <a:buChar char="•"/>
            </a:pPr>
            <a:r>
              <a:rPr lang="en-US" sz="2700" b="1" dirty="0" smtClean="0">
                <a:solidFill>
                  <a:srgbClr val="360000"/>
                </a:solidFill>
              </a:rPr>
              <a:t>NAME ANY TWO TRIBAL REVOLTS WHICH HAPPENED IN THE 19</a:t>
            </a:r>
            <a:r>
              <a:rPr lang="en-US" sz="2700" b="1" baseline="30000" dirty="0" smtClean="0">
                <a:solidFill>
                  <a:srgbClr val="360000"/>
                </a:solidFill>
              </a:rPr>
              <a:t>TH</a:t>
            </a:r>
            <a:r>
              <a:rPr lang="en-US" sz="2700" b="1" dirty="0" smtClean="0">
                <a:solidFill>
                  <a:srgbClr val="360000"/>
                </a:solidFill>
              </a:rPr>
              <a:t> CENTURY.</a:t>
            </a:r>
          </a:p>
          <a:p>
            <a:pPr marL="457200" indent="-457200">
              <a:buFont typeface="Arial" pitchFamily="34" charset="0"/>
              <a:buChar char="•"/>
            </a:pPr>
            <a:r>
              <a:rPr lang="en-US" sz="2700" b="1" dirty="0" smtClean="0">
                <a:solidFill>
                  <a:srgbClr val="360000"/>
                </a:solidFill>
              </a:rPr>
              <a:t>WHAT WAS THE AIM OF BIRSA?</a:t>
            </a:r>
            <a:endParaRPr lang="en-US" sz="2700" b="1" dirty="0">
              <a:solidFill>
                <a:srgbClr val="360000"/>
              </a:solidFill>
            </a:endParaRPr>
          </a:p>
        </p:txBody>
      </p:sp>
    </p:spTree>
    <p:extLst>
      <p:ext uri="{BB962C8B-B14F-4D97-AF65-F5344CB8AC3E}">
        <p14:creationId xmlns:p14="http://schemas.microsoft.com/office/powerpoint/2010/main" val="333726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3340729" y="1611512"/>
            <a:ext cx="7179398" cy="4001095"/>
          </a:xfrm>
          <a:prstGeom prst="rect">
            <a:avLst/>
          </a:prstGeom>
          <a:noFill/>
        </p:spPr>
        <p:txBody>
          <a:bodyPr wrap="square" rtlCol="0">
            <a:spAutoFit/>
          </a:bodyPr>
          <a:lstStyle/>
          <a:p>
            <a:pPr algn="ctr"/>
            <a:r>
              <a:rPr lang="en-US" sz="2000" b="1" dirty="0" smtClean="0">
                <a:solidFill>
                  <a:srgbClr val="360000"/>
                </a:solidFill>
              </a:rPr>
              <a:t>FOREST LAWS AND THEIR IMPACT</a:t>
            </a:r>
          </a:p>
          <a:p>
            <a:endParaRPr lang="en-US" dirty="0">
              <a:solidFill>
                <a:srgbClr val="360000"/>
              </a:solidFill>
            </a:endParaRPr>
          </a:p>
          <a:p>
            <a:endParaRPr lang="en-US" dirty="0" smtClean="0">
              <a:solidFill>
                <a:srgbClr val="360000"/>
              </a:solidFill>
            </a:endParaRPr>
          </a:p>
          <a:p>
            <a:pPr marL="285750" lvl="0" indent="-285750">
              <a:buFont typeface="Arial" panose="020B0604020202020204" pitchFamily="34" charset="0"/>
              <a:buChar char="•"/>
            </a:pPr>
            <a:r>
              <a:rPr lang="en-US" sz="2000" b="1" dirty="0">
                <a:solidFill>
                  <a:srgbClr val="360000"/>
                </a:solidFill>
              </a:rPr>
              <a:t>The British brought about several changes in the forest laws which severely affected the lives of many tribes. The British, for example, extended their control over all forests and declared that forests were state (government) property</a:t>
            </a:r>
            <a:r>
              <a:rPr lang="en-US" sz="2000" b="1" dirty="0" smtClean="0">
                <a:solidFill>
                  <a:srgbClr val="360000"/>
                </a:solidFill>
              </a:rPr>
              <a:t>.</a:t>
            </a:r>
          </a:p>
          <a:p>
            <a:pPr marL="285750" lvl="0" indent="-285750">
              <a:buFont typeface="Arial" panose="020B0604020202020204" pitchFamily="34" charset="0"/>
              <a:buChar char="•"/>
            </a:pPr>
            <a:endParaRPr lang="en-US" sz="2000" b="1" dirty="0">
              <a:solidFill>
                <a:srgbClr val="360000"/>
              </a:solidFill>
            </a:endParaRPr>
          </a:p>
          <a:p>
            <a:pPr marL="285750" indent="-285750">
              <a:buFont typeface="Arial" panose="020B0604020202020204" pitchFamily="34" charset="0"/>
              <a:buChar char="•"/>
            </a:pPr>
            <a:r>
              <a:rPr lang="en-US" sz="2000" b="1" dirty="0">
                <a:solidFill>
                  <a:srgbClr val="360000"/>
                </a:solidFill>
              </a:rPr>
              <a:t>The British wanted timber, so the forests that produced it were classified as reserved forests where people were not allowed to move freely and practise </a:t>
            </a:r>
            <a:r>
              <a:rPr lang="en-US" sz="2000" b="1" dirty="0" smtClean="0">
                <a:solidFill>
                  <a:srgbClr val="360000"/>
                </a:solidFill>
              </a:rPr>
              <a:t>jhum cultivation. As a result, several jhum cultivators moved away to other areas and lifestyles.</a:t>
            </a:r>
          </a:p>
          <a:p>
            <a:pPr lvl="0"/>
            <a:endParaRPr lang="en-US" dirty="0">
              <a:solidFill>
                <a:srgbClr val="360000"/>
              </a:solidFill>
            </a:endParaRPr>
          </a:p>
        </p:txBody>
      </p:sp>
    </p:spTree>
    <p:extLst>
      <p:ext uri="{BB962C8B-B14F-4D97-AF65-F5344CB8AC3E}">
        <p14:creationId xmlns:p14="http://schemas.microsoft.com/office/powerpoint/2010/main" val="156673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rot="10800000" flipH="1" flipV="1">
            <a:off x="3788007" y="1493960"/>
            <a:ext cx="6625235" cy="4093428"/>
          </a:xfrm>
          <a:prstGeom prst="rect">
            <a:avLst/>
          </a:prstGeom>
          <a:noFill/>
        </p:spPr>
        <p:txBody>
          <a:bodyPr wrap="square" rtlCol="0">
            <a:spAutoFit/>
          </a:bodyPr>
          <a:lstStyle/>
          <a:p>
            <a:pPr marL="342900" lvl="0" indent="-342900">
              <a:buFont typeface="Arial" panose="020B0604020202020204" pitchFamily="34" charset="0"/>
              <a:buChar char="•"/>
            </a:pPr>
            <a:r>
              <a:rPr lang="en-US" sz="2000" b="1" dirty="0" smtClean="0">
                <a:solidFill>
                  <a:srgbClr val="360000"/>
                </a:solidFill>
              </a:rPr>
              <a:t>Colonial officials decided to give jhum cultivators small patches of land in the forests to cultivate, on the condition that they would have to provide labour to the Forest Department.</a:t>
            </a:r>
          </a:p>
          <a:p>
            <a:pPr marL="342900" lvl="0" indent="-342900">
              <a:buFont typeface="Arial" panose="020B0604020202020204" pitchFamily="34" charset="0"/>
              <a:buChar char="•"/>
            </a:pPr>
            <a:endParaRPr lang="en-US" sz="2000" b="1" dirty="0" smtClean="0">
              <a:solidFill>
                <a:srgbClr val="360000"/>
              </a:solidFill>
            </a:endParaRPr>
          </a:p>
          <a:p>
            <a:pPr marL="342900" indent="-342900">
              <a:buFont typeface="Arial" panose="020B0604020202020204" pitchFamily="34" charset="0"/>
              <a:buChar char="•"/>
            </a:pPr>
            <a:r>
              <a:rPr lang="en-US" sz="2000" b="1" dirty="0" smtClean="0">
                <a:solidFill>
                  <a:srgbClr val="360000"/>
                </a:solidFill>
              </a:rPr>
              <a:t>Naturally, many tribal groups revolted against the alien and unfair colonial forest laws.</a:t>
            </a:r>
          </a:p>
          <a:p>
            <a:pPr marL="342900" indent="-342900">
              <a:buFont typeface="Arial" panose="020B0604020202020204" pitchFamily="34" charset="0"/>
              <a:buChar char="•"/>
            </a:pPr>
            <a:endParaRPr lang="en-US" sz="2000" b="1" dirty="0" smtClean="0">
              <a:solidFill>
                <a:srgbClr val="360000"/>
              </a:solidFill>
            </a:endParaRPr>
          </a:p>
          <a:p>
            <a:r>
              <a:rPr lang="en-US" sz="2000" b="1" u="sng" dirty="0" smtClean="0">
                <a:solidFill>
                  <a:srgbClr val="360000"/>
                </a:solidFill>
              </a:rPr>
              <a:t>EXAMPLE:</a:t>
            </a:r>
          </a:p>
          <a:p>
            <a:endParaRPr lang="en-US" sz="2000" b="1" i="1" dirty="0" smtClean="0">
              <a:solidFill>
                <a:srgbClr val="360000"/>
              </a:solidFill>
            </a:endParaRPr>
          </a:p>
          <a:p>
            <a:pPr marL="342900" indent="-342900">
              <a:buFont typeface="Arial" pitchFamily="34" charset="0"/>
              <a:buChar char="•"/>
            </a:pPr>
            <a:r>
              <a:rPr lang="en-US" sz="2000" b="1" dirty="0" smtClean="0">
                <a:solidFill>
                  <a:srgbClr val="360000"/>
                </a:solidFill>
              </a:rPr>
              <a:t>SONGRAM </a:t>
            </a:r>
            <a:r>
              <a:rPr lang="en-US" sz="2000" b="1" dirty="0" smtClean="0">
                <a:solidFill>
                  <a:srgbClr val="360000"/>
                </a:solidFill>
              </a:rPr>
              <a:t>SANGMA IN 1906 IN </a:t>
            </a:r>
            <a:r>
              <a:rPr lang="en-US" sz="2000" b="1" dirty="0" smtClean="0">
                <a:solidFill>
                  <a:srgbClr val="360000"/>
                </a:solidFill>
              </a:rPr>
              <a:t>ASSAM.</a:t>
            </a:r>
            <a:endParaRPr lang="en-US" sz="2000" b="1" dirty="0">
              <a:solidFill>
                <a:srgbClr val="360000"/>
              </a:solidFill>
            </a:endParaRPr>
          </a:p>
          <a:p>
            <a:pPr marL="342900" indent="-342900">
              <a:buFont typeface="Arial" pitchFamily="34" charset="0"/>
              <a:buChar char="•"/>
            </a:pPr>
            <a:r>
              <a:rPr lang="en-US" sz="2000" b="1" dirty="0" smtClean="0">
                <a:solidFill>
                  <a:srgbClr val="360000"/>
                </a:solidFill>
              </a:rPr>
              <a:t>FOREST SATYAGRAHA  IN 1930’S IN CENTRAL </a:t>
            </a:r>
            <a:r>
              <a:rPr lang="en-US" sz="2000" b="1" dirty="0" smtClean="0">
                <a:solidFill>
                  <a:srgbClr val="360000"/>
                </a:solidFill>
              </a:rPr>
              <a:t>PROVINCES.</a:t>
            </a:r>
            <a:endParaRPr lang="en-US" sz="2000" b="1" dirty="0" smtClean="0">
              <a:solidFill>
                <a:srgbClr val="360000"/>
              </a:solidFill>
            </a:endParaRPr>
          </a:p>
          <a:p>
            <a:endParaRPr lang="en-US" sz="2000" b="1" i="1" dirty="0">
              <a:solidFill>
                <a:srgbClr val="360000"/>
              </a:solidFill>
            </a:endParaRPr>
          </a:p>
        </p:txBody>
      </p:sp>
    </p:spTree>
    <p:extLst>
      <p:ext uri="{BB962C8B-B14F-4D97-AF65-F5344CB8AC3E}">
        <p14:creationId xmlns:p14="http://schemas.microsoft.com/office/powerpoint/2010/main" val="72654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p:cNvSpPr txBox="1"/>
          <p:nvPr/>
        </p:nvSpPr>
        <p:spPr>
          <a:xfrm rot="10800000" flipH="1" flipV="1">
            <a:off x="3788007" y="1689122"/>
            <a:ext cx="6564683" cy="4708981"/>
          </a:xfrm>
          <a:prstGeom prst="rect">
            <a:avLst/>
          </a:prstGeom>
          <a:noFill/>
        </p:spPr>
        <p:txBody>
          <a:bodyPr wrap="square" rtlCol="0">
            <a:spAutoFit/>
          </a:bodyPr>
          <a:lstStyle/>
          <a:p>
            <a:endParaRPr lang="en-US" sz="2000" b="1" i="1" dirty="0" smtClean="0">
              <a:solidFill>
                <a:srgbClr val="360000"/>
              </a:solidFill>
            </a:endParaRPr>
          </a:p>
          <a:p>
            <a:r>
              <a:rPr lang="en-US" sz="2000" b="1" dirty="0" smtClean="0">
                <a:solidFill>
                  <a:srgbClr val="360000"/>
                </a:solidFill>
              </a:rPr>
              <a:t>THE PROBLEM WITH TRADE</a:t>
            </a:r>
          </a:p>
          <a:p>
            <a:endParaRPr lang="en-US" sz="2000" b="1" i="1" dirty="0">
              <a:solidFill>
                <a:srgbClr val="360000"/>
              </a:solidFill>
            </a:endParaRPr>
          </a:p>
          <a:p>
            <a:pPr marL="342900" lvl="0" indent="-342900">
              <a:buFont typeface="Arial" panose="020B0604020202020204" pitchFamily="34" charset="0"/>
              <a:buChar char="•"/>
            </a:pPr>
            <a:r>
              <a:rPr lang="en-US" sz="2000" b="1" dirty="0">
                <a:solidFill>
                  <a:srgbClr val="360000"/>
                </a:solidFill>
              </a:rPr>
              <a:t>During the 19th century, traders and moneylenders began to come into the forests. They offered cash loans to the tribal people and asked them to work for wages. </a:t>
            </a:r>
            <a:endParaRPr lang="en-US" sz="2000" b="1" dirty="0" smtClean="0">
              <a:solidFill>
                <a:srgbClr val="360000"/>
              </a:solidFill>
            </a:endParaRPr>
          </a:p>
          <a:p>
            <a:pPr marL="342900" lvl="0" indent="-342900">
              <a:buFont typeface="Arial" panose="020B0604020202020204" pitchFamily="34" charset="0"/>
              <a:buChar char="•"/>
            </a:pPr>
            <a:endParaRPr lang="en-US" sz="2000" b="1" dirty="0">
              <a:solidFill>
                <a:srgbClr val="360000"/>
              </a:solidFill>
            </a:endParaRPr>
          </a:p>
          <a:p>
            <a:pPr marL="342900" lvl="0" indent="-342900">
              <a:buFont typeface="Arial" panose="020B0604020202020204" pitchFamily="34" charset="0"/>
              <a:buChar char="•"/>
            </a:pPr>
            <a:r>
              <a:rPr lang="en-US" sz="2000" b="1" dirty="0">
                <a:solidFill>
                  <a:srgbClr val="360000"/>
                </a:solidFill>
              </a:rPr>
              <a:t>In the 18th century, Indian silk was in demand in European markets, and the East India Company officials tried to encourage silk production in India to meet their growing demands.</a:t>
            </a:r>
          </a:p>
          <a:p>
            <a:pPr marL="342900" lvl="0" indent="-342900">
              <a:buFont typeface="Arial" panose="020B0604020202020204" pitchFamily="34" charset="0"/>
              <a:buChar char="•"/>
            </a:pPr>
            <a:endParaRPr lang="en-US" sz="2000" b="1" dirty="0" smtClean="0">
              <a:solidFill>
                <a:srgbClr val="360000"/>
              </a:solidFill>
            </a:endParaRPr>
          </a:p>
          <a:p>
            <a:pPr lvl="0"/>
            <a:endParaRPr lang="en-US" sz="2000" b="1" dirty="0">
              <a:solidFill>
                <a:srgbClr val="360000"/>
              </a:solidFill>
            </a:endParaRPr>
          </a:p>
          <a:p>
            <a:pPr marL="342900" lvl="0" indent="-342900">
              <a:buFont typeface="Arial" panose="020B0604020202020204" pitchFamily="34" charset="0"/>
              <a:buChar char="•"/>
            </a:pPr>
            <a:endParaRPr lang="en-US" sz="2000" b="1" dirty="0" smtClean="0">
              <a:solidFill>
                <a:srgbClr val="360000"/>
              </a:solidFill>
            </a:endParaRPr>
          </a:p>
          <a:p>
            <a:pPr marL="342900" lvl="0" indent="-342900">
              <a:buFont typeface="Arial" panose="020B0604020202020204" pitchFamily="34" charset="0"/>
              <a:buChar char="•"/>
            </a:pPr>
            <a:endParaRPr lang="en-US" sz="2000" b="1" dirty="0">
              <a:solidFill>
                <a:srgbClr val="360000"/>
              </a:solidFill>
            </a:endParaRPr>
          </a:p>
        </p:txBody>
      </p:sp>
    </p:spTree>
    <p:extLst>
      <p:ext uri="{BB962C8B-B14F-4D97-AF65-F5344CB8AC3E}">
        <p14:creationId xmlns:p14="http://schemas.microsoft.com/office/powerpoint/2010/main" val="346115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050" name="Picture 2" descr="C:\Users\kk\Desktop\Cap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l="2891" t="2248" r="3757" b="2125"/>
          <a:stretch/>
        </p:blipFill>
        <p:spPr bwMode="auto">
          <a:xfrm>
            <a:off x="900753" y="655092"/>
            <a:ext cx="4408228" cy="52134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k\Desktop\ksjdbckj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214" y="656088"/>
            <a:ext cx="4750202" cy="5212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7230" y="6086901"/>
            <a:ext cx="4135271" cy="369332"/>
          </a:xfrm>
          <a:prstGeom prst="rect">
            <a:avLst/>
          </a:prstGeom>
          <a:noFill/>
        </p:spPr>
        <p:txBody>
          <a:bodyPr wrap="square" rtlCol="0">
            <a:spAutoFit/>
          </a:bodyPr>
          <a:lstStyle/>
          <a:p>
            <a:pPr algn="ctr"/>
            <a:r>
              <a:rPr lang="en-US" b="1" dirty="0">
                <a:solidFill>
                  <a:srgbClr val="360000"/>
                </a:solidFill>
              </a:rPr>
              <a:t>Godara women weaving</a:t>
            </a:r>
            <a:endParaRPr lang="en-US" b="1" dirty="0">
              <a:solidFill>
                <a:srgbClr val="360000"/>
              </a:solidFill>
            </a:endParaRPr>
          </a:p>
        </p:txBody>
      </p:sp>
      <p:sp>
        <p:nvSpPr>
          <p:cNvPr id="4" name="TextBox 3"/>
          <p:cNvSpPr txBox="1"/>
          <p:nvPr/>
        </p:nvSpPr>
        <p:spPr>
          <a:xfrm>
            <a:off x="7642752" y="6018665"/>
            <a:ext cx="3603009" cy="369332"/>
          </a:xfrm>
          <a:prstGeom prst="rect">
            <a:avLst/>
          </a:prstGeom>
          <a:noFill/>
        </p:spPr>
        <p:txBody>
          <a:bodyPr wrap="square" rtlCol="0">
            <a:spAutoFit/>
          </a:bodyPr>
          <a:lstStyle/>
          <a:p>
            <a:r>
              <a:rPr lang="en-US" b="1" dirty="0">
                <a:solidFill>
                  <a:srgbClr val="360000"/>
                </a:solidFill>
              </a:rPr>
              <a:t>A </a:t>
            </a:r>
            <a:r>
              <a:rPr lang="en-US" b="1" dirty="0" smtClean="0">
                <a:solidFill>
                  <a:srgbClr val="360000"/>
                </a:solidFill>
              </a:rPr>
              <a:t>Hajang</a:t>
            </a:r>
            <a:r>
              <a:rPr lang="en-US" b="1" dirty="0">
                <a:solidFill>
                  <a:srgbClr val="360000"/>
                </a:solidFill>
              </a:rPr>
              <a:t> </a:t>
            </a:r>
            <a:r>
              <a:rPr lang="en-US" b="1" dirty="0" smtClean="0">
                <a:solidFill>
                  <a:srgbClr val="360000"/>
                </a:solidFill>
              </a:rPr>
              <a:t>woman </a:t>
            </a:r>
            <a:r>
              <a:rPr lang="en-US" b="1" dirty="0">
                <a:solidFill>
                  <a:srgbClr val="360000"/>
                </a:solidFill>
              </a:rPr>
              <a:t>weaving a </a:t>
            </a:r>
            <a:r>
              <a:rPr lang="en-US" b="1" dirty="0" smtClean="0">
                <a:solidFill>
                  <a:srgbClr val="360000"/>
                </a:solidFill>
              </a:rPr>
              <a:t>mat</a:t>
            </a:r>
            <a:endParaRPr lang="en-US" b="1" dirty="0">
              <a:solidFill>
                <a:srgbClr val="360000"/>
              </a:solidFill>
            </a:endParaRPr>
          </a:p>
        </p:txBody>
      </p:sp>
    </p:spTree>
    <p:extLst>
      <p:ext uri="{BB962C8B-B14F-4D97-AF65-F5344CB8AC3E}">
        <p14:creationId xmlns:p14="http://schemas.microsoft.com/office/powerpoint/2010/main" val="246299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413157" y="1385179"/>
            <a:ext cx="7034552" cy="4647426"/>
          </a:xfrm>
          <a:prstGeom prst="rect">
            <a:avLst/>
          </a:prstGeom>
          <a:noFill/>
        </p:spPr>
        <p:txBody>
          <a:bodyPr wrap="square" rtlCol="0">
            <a:spAutoFit/>
          </a:bodyPr>
          <a:lstStyle/>
          <a:p>
            <a:pPr algn="ctr"/>
            <a:r>
              <a:rPr lang="en-US" sz="2000" b="1" dirty="0" smtClean="0">
                <a:solidFill>
                  <a:srgbClr val="360000"/>
                </a:solidFill>
              </a:rPr>
              <a:t>THE CASE OF THE SILK GROWERS</a:t>
            </a:r>
          </a:p>
          <a:p>
            <a:pPr algn="ctr"/>
            <a:r>
              <a:rPr lang="en-US" sz="2000" b="1" dirty="0" smtClean="0">
                <a:solidFill>
                  <a:srgbClr val="360000"/>
                </a:solidFill>
              </a:rPr>
              <a:t>SANTHALS OF HAZARIBAGH</a:t>
            </a:r>
          </a:p>
          <a:p>
            <a:endParaRPr lang="en-US" sz="2000" b="1" dirty="0">
              <a:solidFill>
                <a:srgbClr val="360000"/>
              </a:solidFill>
            </a:endParaRPr>
          </a:p>
          <a:p>
            <a:pPr marL="342900" lvl="0" indent="-342900">
              <a:buFont typeface="Arial" panose="020B0604020202020204" pitchFamily="34" charset="0"/>
              <a:buChar char="•"/>
            </a:pPr>
            <a:r>
              <a:rPr lang="en-US" sz="2000" b="1" dirty="0" smtClean="0">
                <a:solidFill>
                  <a:srgbClr val="360000"/>
                </a:solidFill>
              </a:rPr>
              <a:t>The </a:t>
            </a:r>
            <a:r>
              <a:rPr lang="en-US" sz="2000" b="1" dirty="0">
                <a:solidFill>
                  <a:srgbClr val="360000"/>
                </a:solidFill>
              </a:rPr>
              <a:t>Santhals of Hazaribagh reared silk cocoons, and silk traders sent in their agents who gave loans to them to collect the cocoons. The growers were paid 3 to 4 rupees for a thousand cocoons, which were then exported to </a:t>
            </a:r>
            <a:r>
              <a:rPr lang="en-US" sz="2000" b="1" dirty="0" smtClean="0">
                <a:solidFill>
                  <a:srgbClr val="360000"/>
                </a:solidFill>
              </a:rPr>
              <a:t>Burdwarn or </a:t>
            </a:r>
            <a:r>
              <a:rPr lang="en-US" sz="2000" b="1" dirty="0">
                <a:solidFill>
                  <a:srgbClr val="360000"/>
                </a:solidFill>
              </a:rPr>
              <a:t>Gaya and sold at five times the price.  </a:t>
            </a:r>
            <a:endParaRPr lang="en-US" sz="2000" b="1" dirty="0" smtClean="0">
              <a:solidFill>
                <a:srgbClr val="360000"/>
              </a:solidFill>
            </a:endParaRPr>
          </a:p>
          <a:p>
            <a:pPr marL="342900" lvl="0" indent="-342900">
              <a:buFont typeface="Arial" panose="020B0604020202020204" pitchFamily="34" charset="0"/>
              <a:buChar char="•"/>
            </a:pPr>
            <a:r>
              <a:rPr lang="en-US" sz="2000" b="1" dirty="0" smtClean="0">
                <a:solidFill>
                  <a:srgbClr val="360000"/>
                </a:solidFill>
              </a:rPr>
              <a:t>The middlemen -who arranged deals between the exporters and silk growers made huge profits.</a:t>
            </a:r>
          </a:p>
          <a:p>
            <a:pPr marL="342900" lvl="0" indent="-342900">
              <a:buFont typeface="Arial" panose="020B0604020202020204" pitchFamily="34" charset="0"/>
              <a:buChar char="•"/>
            </a:pPr>
            <a:r>
              <a:rPr lang="en-US" sz="2000" b="1" dirty="0" smtClean="0">
                <a:solidFill>
                  <a:srgbClr val="360000"/>
                </a:solidFill>
              </a:rPr>
              <a:t>This </a:t>
            </a:r>
            <a:r>
              <a:rPr lang="en-US" sz="2000" b="1" dirty="0">
                <a:solidFill>
                  <a:srgbClr val="360000"/>
                </a:solidFill>
              </a:rPr>
              <a:t>made the British traders richer and the Indian tribes poorer</a:t>
            </a:r>
            <a:r>
              <a:rPr lang="en-US" sz="2000" b="1" dirty="0" smtClean="0">
                <a:solidFill>
                  <a:srgbClr val="360000"/>
                </a:solidFill>
              </a:rPr>
              <a:t>.</a:t>
            </a:r>
          </a:p>
          <a:p>
            <a:pPr marL="342900" lvl="0" indent="-342900">
              <a:buFont typeface="Arial" panose="020B0604020202020204" pitchFamily="34" charset="0"/>
              <a:buChar char="•"/>
            </a:pPr>
            <a:r>
              <a:rPr lang="en-US" sz="2000" b="1" dirty="0" smtClean="0">
                <a:solidFill>
                  <a:srgbClr val="360000"/>
                </a:solidFill>
              </a:rPr>
              <a:t>Many tribals saw market and the traders as their enemies.</a:t>
            </a:r>
            <a:endParaRPr lang="en-US" sz="2000" b="1" dirty="0">
              <a:solidFill>
                <a:srgbClr val="360000"/>
              </a:solidFill>
            </a:endParaRPr>
          </a:p>
          <a:p>
            <a:endParaRPr lang="en-US" dirty="0" smtClean="0">
              <a:solidFill>
                <a:srgbClr val="360000"/>
              </a:solidFill>
            </a:endParaRPr>
          </a:p>
          <a:p>
            <a:endParaRPr lang="en-US" dirty="0">
              <a:solidFill>
                <a:srgbClr val="360000"/>
              </a:solidFill>
            </a:endParaRPr>
          </a:p>
        </p:txBody>
      </p:sp>
    </p:spTree>
    <p:extLst>
      <p:ext uri="{BB962C8B-B14F-4D97-AF65-F5344CB8AC3E}">
        <p14:creationId xmlns:p14="http://schemas.microsoft.com/office/powerpoint/2010/main" val="369624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521798" y="1733539"/>
            <a:ext cx="7088863" cy="3754874"/>
          </a:xfrm>
          <a:prstGeom prst="rect">
            <a:avLst/>
          </a:prstGeom>
          <a:noFill/>
        </p:spPr>
        <p:txBody>
          <a:bodyPr wrap="square" rtlCol="0">
            <a:spAutoFit/>
          </a:bodyPr>
          <a:lstStyle/>
          <a:p>
            <a:pPr algn="ctr"/>
            <a:r>
              <a:rPr lang="en-US" sz="2000" b="1" dirty="0" smtClean="0">
                <a:solidFill>
                  <a:srgbClr val="360000"/>
                </a:solidFill>
              </a:rPr>
              <a:t>THE SEARCH FOR WORK</a:t>
            </a:r>
          </a:p>
          <a:p>
            <a:pPr algn="ctr"/>
            <a:endParaRPr lang="en-US" sz="2000" b="1" dirty="0" smtClean="0">
              <a:solidFill>
                <a:srgbClr val="360000"/>
              </a:solidFill>
            </a:endParaRPr>
          </a:p>
          <a:p>
            <a:pPr marL="342900" lvl="0" indent="-342900">
              <a:buFont typeface="Arial" panose="020B0604020202020204" pitchFamily="34" charset="0"/>
              <a:buChar char="•"/>
            </a:pPr>
            <a:r>
              <a:rPr lang="en-US" sz="2000" b="1" dirty="0" smtClean="0">
                <a:solidFill>
                  <a:srgbClr val="360000"/>
                </a:solidFill>
              </a:rPr>
              <a:t>The </a:t>
            </a:r>
            <a:r>
              <a:rPr lang="en-US" sz="2000" b="1" dirty="0">
                <a:solidFill>
                  <a:srgbClr val="360000"/>
                </a:solidFill>
              </a:rPr>
              <a:t>plight of the tribals who had to go far away from their homes for work was even worse; they were often recruited in large numbers to work the tea plantations of Assam and the coal mines of Jharkhand. </a:t>
            </a:r>
            <a:endParaRPr lang="en-US" sz="2000" b="1" dirty="0" smtClean="0">
              <a:solidFill>
                <a:srgbClr val="360000"/>
              </a:solidFill>
            </a:endParaRPr>
          </a:p>
          <a:p>
            <a:pPr marL="342900" lvl="0" indent="-342900">
              <a:buFont typeface="Arial" panose="020B0604020202020204" pitchFamily="34" charset="0"/>
              <a:buChar char="•"/>
            </a:pPr>
            <a:endParaRPr lang="en-US" sz="2000" b="1" dirty="0" smtClean="0">
              <a:solidFill>
                <a:srgbClr val="360000"/>
              </a:solidFill>
            </a:endParaRPr>
          </a:p>
          <a:p>
            <a:pPr marL="342900" lvl="0" indent="-342900">
              <a:buFont typeface="Arial" panose="020B0604020202020204" pitchFamily="34" charset="0"/>
              <a:buChar char="•"/>
            </a:pPr>
            <a:r>
              <a:rPr lang="en-US" sz="2000" b="1" dirty="0" smtClean="0">
                <a:solidFill>
                  <a:srgbClr val="360000"/>
                </a:solidFill>
              </a:rPr>
              <a:t>To </a:t>
            </a:r>
            <a:r>
              <a:rPr lang="en-US" sz="2000" b="1" dirty="0">
                <a:solidFill>
                  <a:srgbClr val="360000"/>
                </a:solidFill>
              </a:rPr>
              <a:t>the tribals, those new homes and jobs were not just unfamiliar but actually very unpleasant and dangerous, and they gradually lost their culture and tradition, their health, self-respect, and their familiar ways of life in the forest.</a:t>
            </a:r>
          </a:p>
          <a:p>
            <a:endParaRPr lang="en-US" dirty="0">
              <a:solidFill>
                <a:srgbClr val="360000"/>
              </a:solidFill>
            </a:endParaRPr>
          </a:p>
        </p:txBody>
      </p:sp>
    </p:spTree>
    <p:extLst>
      <p:ext uri="{BB962C8B-B14F-4D97-AF65-F5344CB8AC3E}">
        <p14:creationId xmlns:p14="http://schemas.microsoft.com/office/powerpoint/2010/main" val="205566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26" name="Picture 2" descr="C:\Users\kk\Desktop\Capture2.PNG"/>
          <p:cNvPicPr>
            <a:picLocks noChangeAspect="1" noChangeArrowheads="1"/>
          </p:cNvPicPr>
          <p:nvPr/>
        </p:nvPicPr>
        <p:blipFill rotWithShape="1">
          <a:blip r:embed="rId3">
            <a:extLst>
              <a:ext uri="{28A0092B-C50C-407E-A947-70E740481C1C}">
                <a14:useLocalDpi xmlns:a14="http://schemas.microsoft.com/office/drawing/2010/main" val="0"/>
              </a:ext>
            </a:extLst>
          </a:blip>
          <a:srcRect l="3545" t="2940" r="3001" b="4575"/>
          <a:stretch/>
        </p:blipFill>
        <p:spPr bwMode="auto">
          <a:xfrm>
            <a:off x="818866" y="1064529"/>
            <a:ext cx="4476466" cy="4722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32587" y="1801521"/>
            <a:ext cx="5759355" cy="3554819"/>
          </a:xfrm>
          <a:prstGeom prst="rect">
            <a:avLst/>
          </a:prstGeom>
          <a:noFill/>
        </p:spPr>
        <p:txBody>
          <a:bodyPr wrap="square" rtlCol="0">
            <a:spAutoFit/>
          </a:bodyPr>
          <a:lstStyle/>
          <a:p>
            <a:r>
              <a:rPr lang="en-US" sz="2500" b="1" dirty="0">
                <a:solidFill>
                  <a:srgbClr val="360000"/>
                </a:solidFill>
              </a:rPr>
              <a:t>Coal miners </a:t>
            </a:r>
            <a:r>
              <a:rPr lang="en-US" sz="2500" b="1" dirty="0" smtClean="0">
                <a:solidFill>
                  <a:srgbClr val="360000"/>
                </a:solidFill>
              </a:rPr>
              <a:t>of Bihar</a:t>
            </a:r>
            <a:r>
              <a:rPr lang="en-US" sz="2500" b="1" dirty="0">
                <a:solidFill>
                  <a:srgbClr val="360000"/>
                </a:solidFill>
              </a:rPr>
              <a:t>, </a:t>
            </a:r>
            <a:r>
              <a:rPr lang="en-US" sz="2500" b="1" dirty="0" smtClean="0">
                <a:solidFill>
                  <a:srgbClr val="360000"/>
                </a:solidFill>
              </a:rPr>
              <a:t>1948 In </a:t>
            </a:r>
            <a:r>
              <a:rPr lang="en-US" sz="2500" b="1" dirty="0">
                <a:solidFill>
                  <a:srgbClr val="360000"/>
                </a:solidFill>
              </a:rPr>
              <a:t>the 1920s about 50 </a:t>
            </a:r>
            <a:r>
              <a:rPr lang="en-US" sz="2500" b="1" dirty="0" smtClean="0">
                <a:solidFill>
                  <a:srgbClr val="360000"/>
                </a:solidFill>
              </a:rPr>
              <a:t>percent </a:t>
            </a:r>
            <a:r>
              <a:rPr lang="en-US" sz="2500" b="1" dirty="0">
                <a:solidFill>
                  <a:srgbClr val="360000"/>
                </a:solidFill>
              </a:rPr>
              <a:t>of the miners in the</a:t>
            </a:r>
          </a:p>
          <a:p>
            <a:r>
              <a:rPr lang="en-US" sz="2500" b="1" dirty="0">
                <a:solidFill>
                  <a:srgbClr val="360000"/>
                </a:solidFill>
              </a:rPr>
              <a:t>Jharia and Raniganj </a:t>
            </a:r>
            <a:r>
              <a:rPr lang="en-US" sz="2500" b="1" dirty="0" smtClean="0">
                <a:solidFill>
                  <a:srgbClr val="360000"/>
                </a:solidFill>
              </a:rPr>
              <a:t>coal mines </a:t>
            </a:r>
            <a:r>
              <a:rPr lang="en-US" sz="2500" b="1" dirty="0">
                <a:solidFill>
                  <a:srgbClr val="360000"/>
                </a:solidFill>
              </a:rPr>
              <a:t>of Bihar </a:t>
            </a:r>
            <a:r>
              <a:rPr lang="en-US" sz="2500" b="1" dirty="0" smtClean="0">
                <a:solidFill>
                  <a:srgbClr val="360000"/>
                </a:solidFill>
              </a:rPr>
              <a:t>were tribals</a:t>
            </a:r>
            <a:r>
              <a:rPr lang="en-US" sz="2500" b="1" dirty="0">
                <a:solidFill>
                  <a:srgbClr val="360000"/>
                </a:solidFill>
              </a:rPr>
              <a:t>. Work deep down </a:t>
            </a:r>
            <a:r>
              <a:rPr lang="en-US" sz="2500" b="1" dirty="0" smtClean="0">
                <a:solidFill>
                  <a:srgbClr val="360000"/>
                </a:solidFill>
              </a:rPr>
              <a:t>in the </a:t>
            </a:r>
            <a:r>
              <a:rPr lang="en-US" sz="2500" b="1" dirty="0">
                <a:solidFill>
                  <a:srgbClr val="360000"/>
                </a:solidFill>
              </a:rPr>
              <a:t>dark and </a:t>
            </a:r>
            <a:r>
              <a:rPr lang="en-US" sz="2500" b="1" dirty="0" smtClean="0">
                <a:solidFill>
                  <a:srgbClr val="360000"/>
                </a:solidFill>
              </a:rPr>
              <a:t>suffocating mines </a:t>
            </a:r>
            <a:r>
              <a:rPr lang="en-US" sz="2500" b="1" dirty="0">
                <a:solidFill>
                  <a:srgbClr val="360000"/>
                </a:solidFill>
              </a:rPr>
              <a:t>was not only </a:t>
            </a:r>
            <a:r>
              <a:rPr lang="en-US" sz="2500" b="1" dirty="0" smtClean="0">
                <a:solidFill>
                  <a:srgbClr val="360000"/>
                </a:solidFill>
              </a:rPr>
              <a:t>backbreaking and </a:t>
            </a:r>
            <a:r>
              <a:rPr lang="en-US" sz="2500" b="1" dirty="0">
                <a:solidFill>
                  <a:srgbClr val="360000"/>
                </a:solidFill>
              </a:rPr>
              <a:t>dangerous, it</a:t>
            </a:r>
          </a:p>
          <a:p>
            <a:r>
              <a:rPr lang="en-US" sz="2500" b="1" dirty="0">
                <a:solidFill>
                  <a:srgbClr val="360000"/>
                </a:solidFill>
              </a:rPr>
              <a:t>was often literally killing</a:t>
            </a:r>
            <a:r>
              <a:rPr lang="en-US" sz="2500" b="1" dirty="0" smtClean="0">
                <a:solidFill>
                  <a:srgbClr val="360000"/>
                </a:solidFill>
              </a:rPr>
              <a:t>. In </a:t>
            </a:r>
            <a:r>
              <a:rPr lang="en-US" sz="2500" b="1" dirty="0">
                <a:solidFill>
                  <a:srgbClr val="360000"/>
                </a:solidFill>
              </a:rPr>
              <a:t>the 1920s over </a:t>
            </a:r>
            <a:r>
              <a:rPr lang="en-US" sz="2500" b="1" dirty="0" smtClean="0">
                <a:solidFill>
                  <a:srgbClr val="360000"/>
                </a:solidFill>
              </a:rPr>
              <a:t>2,000 workers </a:t>
            </a:r>
            <a:r>
              <a:rPr lang="en-US" sz="2500" b="1" dirty="0">
                <a:solidFill>
                  <a:srgbClr val="360000"/>
                </a:solidFill>
              </a:rPr>
              <a:t>died every year in</a:t>
            </a:r>
          </a:p>
          <a:p>
            <a:r>
              <a:rPr lang="en-US" sz="2500" b="1" dirty="0">
                <a:solidFill>
                  <a:srgbClr val="360000"/>
                </a:solidFill>
              </a:rPr>
              <a:t>the coal mines in India.</a:t>
            </a:r>
            <a:endParaRPr lang="en-US" sz="2500" b="1" dirty="0">
              <a:solidFill>
                <a:srgbClr val="360000"/>
              </a:solidFill>
            </a:endParaRPr>
          </a:p>
        </p:txBody>
      </p:sp>
    </p:spTree>
    <p:extLst>
      <p:ext uri="{BB962C8B-B14F-4D97-AF65-F5344CB8AC3E}">
        <p14:creationId xmlns:p14="http://schemas.microsoft.com/office/powerpoint/2010/main" val="173152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TextBox 2"/>
          <p:cNvSpPr txBox="1"/>
          <p:nvPr/>
        </p:nvSpPr>
        <p:spPr>
          <a:xfrm>
            <a:off x="3644630" y="1337747"/>
            <a:ext cx="7088863" cy="4708981"/>
          </a:xfrm>
          <a:prstGeom prst="rect">
            <a:avLst/>
          </a:prstGeom>
          <a:noFill/>
        </p:spPr>
        <p:txBody>
          <a:bodyPr wrap="square" rtlCol="0">
            <a:spAutoFit/>
          </a:bodyPr>
          <a:lstStyle/>
          <a:p>
            <a:pPr algn="ctr"/>
            <a:r>
              <a:rPr lang="en-US" sz="2000" b="1" dirty="0" smtClean="0">
                <a:solidFill>
                  <a:srgbClr val="360000"/>
                </a:solidFill>
              </a:rPr>
              <a:t> A CLOSER </a:t>
            </a:r>
            <a:r>
              <a:rPr lang="en-US" sz="2000" b="1" dirty="0" smtClean="0">
                <a:solidFill>
                  <a:srgbClr val="360000"/>
                </a:solidFill>
              </a:rPr>
              <a:t>LOOK</a:t>
            </a:r>
          </a:p>
          <a:p>
            <a:pPr algn="ctr"/>
            <a:endParaRPr lang="en-US" sz="2000" b="1" dirty="0" smtClean="0">
              <a:solidFill>
                <a:srgbClr val="360000"/>
              </a:solidFill>
            </a:endParaRPr>
          </a:p>
          <a:p>
            <a:r>
              <a:rPr lang="en-US" sz="2000" b="1" dirty="0" smtClean="0">
                <a:solidFill>
                  <a:srgbClr val="360000"/>
                </a:solidFill>
              </a:rPr>
              <a:t>Through the 19</a:t>
            </a:r>
            <a:r>
              <a:rPr lang="en-US" sz="2000" b="1" baseline="30000" dirty="0" smtClean="0">
                <a:solidFill>
                  <a:srgbClr val="360000"/>
                </a:solidFill>
              </a:rPr>
              <a:t>th</a:t>
            </a:r>
            <a:r>
              <a:rPr lang="en-US" sz="2000" b="1" dirty="0" smtClean="0">
                <a:solidFill>
                  <a:srgbClr val="360000"/>
                </a:solidFill>
              </a:rPr>
              <a:t> and 20</a:t>
            </a:r>
            <a:r>
              <a:rPr lang="en-US" sz="2000" b="1" baseline="30000" dirty="0" smtClean="0">
                <a:solidFill>
                  <a:srgbClr val="360000"/>
                </a:solidFill>
              </a:rPr>
              <a:t>th</a:t>
            </a:r>
            <a:r>
              <a:rPr lang="en-US" sz="2000" b="1" dirty="0" smtClean="0">
                <a:solidFill>
                  <a:srgbClr val="360000"/>
                </a:solidFill>
              </a:rPr>
              <a:t> centuries ,tribal groups in different  parts of the country rebelled against the changes in laws ,the restrictions on their practices, and the exploitation by traders, moneylenders and the </a:t>
            </a:r>
            <a:r>
              <a:rPr lang="en-US" sz="2000" b="1" dirty="0">
                <a:solidFill>
                  <a:srgbClr val="360000"/>
                </a:solidFill>
              </a:rPr>
              <a:t>B</a:t>
            </a:r>
            <a:r>
              <a:rPr lang="en-US" sz="2000" b="1" dirty="0" smtClean="0">
                <a:solidFill>
                  <a:srgbClr val="360000"/>
                </a:solidFill>
              </a:rPr>
              <a:t>ritishers. Some of the popular revolts are as follows</a:t>
            </a:r>
            <a:r>
              <a:rPr lang="en-US" sz="2000" b="1" dirty="0" smtClean="0">
                <a:solidFill>
                  <a:srgbClr val="360000"/>
                </a:solidFill>
              </a:rPr>
              <a:t>:</a:t>
            </a:r>
          </a:p>
          <a:p>
            <a:pPr marL="342900" indent="-342900">
              <a:buFont typeface="Arial" pitchFamily="34" charset="0"/>
              <a:buChar char="•"/>
            </a:pPr>
            <a:endParaRPr lang="en-US" sz="2000" b="1" dirty="0" smtClean="0">
              <a:solidFill>
                <a:srgbClr val="360000"/>
              </a:solidFill>
            </a:endParaRPr>
          </a:p>
          <a:p>
            <a:pPr marL="342900" indent="-342900">
              <a:buFont typeface="Arial" pitchFamily="34" charset="0"/>
              <a:buChar char="•"/>
            </a:pPr>
            <a:r>
              <a:rPr lang="en-US" sz="2000" b="1" dirty="0" smtClean="0">
                <a:solidFill>
                  <a:srgbClr val="360000"/>
                </a:solidFill>
              </a:rPr>
              <a:t>THE KOLS                           </a:t>
            </a:r>
            <a:r>
              <a:rPr lang="en-US" sz="2000" b="1" dirty="0" smtClean="0">
                <a:solidFill>
                  <a:srgbClr val="360000"/>
                </a:solidFill>
              </a:rPr>
              <a:t>   1831-32</a:t>
            </a:r>
            <a:endParaRPr lang="en-US" sz="2000" b="1" dirty="0" smtClean="0">
              <a:solidFill>
                <a:srgbClr val="360000"/>
              </a:solidFill>
            </a:endParaRPr>
          </a:p>
          <a:p>
            <a:pPr marL="342900" indent="-342900">
              <a:buFont typeface="Arial" pitchFamily="34" charset="0"/>
              <a:buChar char="•"/>
            </a:pPr>
            <a:r>
              <a:rPr lang="en-US" sz="2000" b="1" dirty="0" smtClean="0">
                <a:solidFill>
                  <a:srgbClr val="360000"/>
                </a:solidFill>
              </a:rPr>
              <a:t>THE SANTHALS                 </a:t>
            </a:r>
            <a:r>
              <a:rPr lang="en-US" sz="2000" b="1" dirty="0" smtClean="0">
                <a:solidFill>
                  <a:srgbClr val="360000"/>
                </a:solidFill>
              </a:rPr>
              <a:t>   1855</a:t>
            </a:r>
            <a:endParaRPr lang="en-US" sz="2000" b="1" dirty="0" smtClean="0">
              <a:solidFill>
                <a:srgbClr val="360000"/>
              </a:solidFill>
            </a:endParaRPr>
          </a:p>
          <a:p>
            <a:pPr marL="342900" indent="-342900">
              <a:buFont typeface="Arial" pitchFamily="34" charset="0"/>
              <a:buChar char="•"/>
            </a:pPr>
            <a:r>
              <a:rPr lang="en-US" sz="2000" b="1" dirty="0" smtClean="0">
                <a:solidFill>
                  <a:srgbClr val="360000"/>
                </a:solidFill>
              </a:rPr>
              <a:t>THE BASTAR REBELLION  </a:t>
            </a:r>
            <a:r>
              <a:rPr lang="en-US" sz="2000" b="1" dirty="0" smtClean="0">
                <a:solidFill>
                  <a:srgbClr val="360000"/>
                </a:solidFill>
              </a:rPr>
              <a:t>  1910</a:t>
            </a:r>
            <a:endParaRPr lang="en-US" sz="2000" b="1" dirty="0" smtClean="0">
              <a:solidFill>
                <a:srgbClr val="360000"/>
              </a:solidFill>
            </a:endParaRPr>
          </a:p>
          <a:p>
            <a:pPr marL="342900" indent="-342900">
              <a:buFont typeface="Arial" pitchFamily="34" charset="0"/>
              <a:buChar char="•"/>
            </a:pPr>
            <a:r>
              <a:rPr lang="en-US" sz="2000" b="1" dirty="0" smtClean="0">
                <a:solidFill>
                  <a:srgbClr val="360000"/>
                </a:solidFill>
              </a:rPr>
              <a:t>THE WARLI REVOLT            1940 </a:t>
            </a:r>
          </a:p>
          <a:p>
            <a:pPr marL="342900" indent="-342900">
              <a:buFont typeface="Arial" pitchFamily="34" charset="0"/>
              <a:buChar char="•"/>
            </a:pPr>
            <a:r>
              <a:rPr lang="en-US" sz="2000" b="1" dirty="0" smtClean="0">
                <a:solidFill>
                  <a:srgbClr val="360000"/>
                </a:solidFill>
              </a:rPr>
              <a:t>THE MUNDAS                      </a:t>
            </a:r>
            <a:r>
              <a:rPr lang="en-US" sz="2000" b="1" dirty="0" smtClean="0">
                <a:solidFill>
                  <a:srgbClr val="360000"/>
                </a:solidFill>
              </a:rPr>
              <a:t>1890’S</a:t>
            </a:r>
            <a:endParaRPr lang="en-US" sz="2000" b="1" dirty="0" smtClean="0">
              <a:solidFill>
                <a:srgbClr val="360000"/>
              </a:solidFill>
            </a:endParaRPr>
          </a:p>
          <a:p>
            <a:pPr algn="ctr"/>
            <a:endParaRPr lang="en-US" sz="2000" b="1" dirty="0" smtClean="0">
              <a:solidFill>
                <a:srgbClr val="360000"/>
              </a:solidFill>
            </a:endParaRPr>
          </a:p>
          <a:p>
            <a:pPr marL="342900" lvl="0" indent="-342900">
              <a:buFont typeface="Arial" panose="020B0604020202020204" pitchFamily="34" charset="0"/>
              <a:buChar char="•"/>
            </a:pPr>
            <a:endParaRPr lang="en-US" sz="2000" b="1" dirty="0">
              <a:solidFill>
                <a:srgbClr val="360000"/>
              </a:solidFill>
            </a:endParaRPr>
          </a:p>
        </p:txBody>
      </p:sp>
    </p:spTree>
    <p:extLst>
      <p:ext uri="{BB962C8B-B14F-4D97-AF65-F5344CB8AC3E}">
        <p14:creationId xmlns:p14="http://schemas.microsoft.com/office/powerpoint/2010/main" val="3677601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539</Words>
  <Application>Microsoft Office PowerPoint</Application>
  <PresentationFormat>Custom</PresentationFormat>
  <Paragraphs>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kk</cp:lastModifiedBy>
  <cp:revision>14</cp:revision>
  <dcterms:created xsi:type="dcterms:W3CDTF">2020-04-23T15:34:25Z</dcterms:created>
  <dcterms:modified xsi:type="dcterms:W3CDTF">2020-04-29T10:11:19Z</dcterms:modified>
</cp:coreProperties>
</file>